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Segoe UI" panose="020B0502040204020203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3799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NHHyNk1WoWJQ9BEhI-OHC2CkHjlmfYSi?usp=shari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63053"/>
            <a:ext cx="13113782" cy="1967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Activity Forecasting — Daily Steps Prediction</a:t>
            </a:r>
            <a:endParaRPr lang="en-US" sz="615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385512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i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Using Time-Series &amp; Clinical Features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444555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Author:</a:t>
            </a:r>
            <a:r>
              <a:rPr lang="en-US" sz="17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</a:t>
            </a:r>
            <a:r>
              <a:rPr lang="en-US" sz="1700" i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Sakshi Gharat — ML Intern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8309" y="5035987"/>
            <a:ext cx="131137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Tools:</a:t>
            </a:r>
            <a:r>
              <a:rPr lang="en-US" sz="17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Python · Google Colab · Prophet · EBM (InterpretML)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Deliverables:</a:t>
            </a:r>
            <a:r>
              <a:rPr lang="en-US" sz="17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365-day forecast · Explainability · Clean Pipeline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Date:</a:t>
            </a:r>
            <a:r>
              <a:rPr lang="en-US" sz="17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12/12/2025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8309" y="631983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Notebook Link:</a:t>
            </a:r>
            <a:r>
              <a:rPr lang="en-US" sz="17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</a:t>
            </a:r>
            <a:r>
              <a:rPr lang="en-US" sz="1700" u="sng" dirty="0">
                <a:solidFill>
                  <a:srgbClr val="1A2D7A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https://colab.research.google.com/drive/1NHHyNk1WoWJQ9BEhI-OHC2CkHjlmfYSi?usp=sharing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8653" y="522089"/>
            <a:ext cx="5469374" cy="487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Final Output &amp; Deliverables</a:t>
            </a:r>
            <a:endParaRPr lang="en-US" sz="30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48653" y="1083826"/>
            <a:ext cx="3649623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A2D7A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Model Comparison Summary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648653" y="1666637"/>
            <a:ext cx="13333095" cy="1439704"/>
          </a:xfrm>
          <a:prstGeom prst="roundRect">
            <a:avLst>
              <a:gd name="adj" fmla="val 540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56273" y="1674257"/>
            <a:ext cx="13317855" cy="474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656273" y="1674257"/>
            <a:ext cx="3329464" cy="474821"/>
          </a:xfrm>
          <a:prstGeom prst="roundRect">
            <a:avLst>
              <a:gd name="adj" fmla="val 16394"/>
            </a:avLst>
          </a:prstGeom>
          <a:solidFill>
            <a:srgbClr val="1F1E1E"/>
          </a:solidFill>
          <a:ln/>
        </p:spPr>
      </p:sp>
      <p:sp>
        <p:nvSpPr>
          <p:cNvPr id="7" name="Text 5"/>
          <p:cNvSpPr/>
          <p:nvPr/>
        </p:nvSpPr>
        <p:spPr>
          <a:xfrm>
            <a:off x="841534" y="1793081"/>
            <a:ext cx="295513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Model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3985736" y="1674257"/>
            <a:ext cx="3329464" cy="47482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9" name="Text 7"/>
          <p:cNvSpPr/>
          <p:nvPr/>
        </p:nvSpPr>
        <p:spPr>
          <a:xfrm>
            <a:off x="4174808" y="1793081"/>
            <a:ext cx="295132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Type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315200" y="1674257"/>
            <a:ext cx="3329464" cy="47482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11" name="Text 9"/>
          <p:cNvSpPr/>
          <p:nvPr/>
        </p:nvSpPr>
        <p:spPr>
          <a:xfrm>
            <a:off x="7504271" y="1793081"/>
            <a:ext cx="295132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RMSE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10644664" y="1674257"/>
            <a:ext cx="3329464" cy="47482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13" name="Text 11"/>
          <p:cNvSpPr/>
          <p:nvPr/>
        </p:nvSpPr>
        <p:spPr>
          <a:xfrm>
            <a:off x="10833735" y="1793081"/>
            <a:ext cx="295513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MAE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56273" y="2149078"/>
            <a:ext cx="13317855" cy="4748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56273" y="2149078"/>
            <a:ext cx="3329464" cy="47482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16" name="Text 14"/>
          <p:cNvSpPr/>
          <p:nvPr/>
        </p:nvSpPr>
        <p:spPr>
          <a:xfrm>
            <a:off x="841534" y="2267903"/>
            <a:ext cx="295513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Prophet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3985736" y="2149078"/>
            <a:ext cx="3329464" cy="47482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18" name="Text 16"/>
          <p:cNvSpPr/>
          <p:nvPr/>
        </p:nvSpPr>
        <p:spPr>
          <a:xfrm>
            <a:off x="4174808" y="2267903"/>
            <a:ext cx="295132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Univariate Baseline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315200" y="2149078"/>
            <a:ext cx="3329464" cy="47482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20" name="Text 18"/>
          <p:cNvSpPr/>
          <p:nvPr/>
        </p:nvSpPr>
        <p:spPr>
          <a:xfrm>
            <a:off x="7504271" y="2267903"/>
            <a:ext cx="295132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Reported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10644664" y="2149078"/>
            <a:ext cx="3329464" cy="47482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22" name="Text 20"/>
          <p:cNvSpPr/>
          <p:nvPr/>
        </p:nvSpPr>
        <p:spPr>
          <a:xfrm>
            <a:off x="10833735" y="2267903"/>
            <a:ext cx="295513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Reported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656273" y="2623899"/>
            <a:ext cx="13317855" cy="474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56273" y="2623899"/>
            <a:ext cx="3329464" cy="47482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25" name="Text 23"/>
          <p:cNvSpPr/>
          <p:nvPr/>
        </p:nvSpPr>
        <p:spPr>
          <a:xfrm>
            <a:off x="841534" y="2742724"/>
            <a:ext cx="295513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EBM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3985736" y="2623899"/>
            <a:ext cx="3329464" cy="47482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27" name="Text 25"/>
          <p:cNvSpPr/>
          <p:nvPr/>
        </p:nvSpPr>
        <p:spPr>
          <a:xfrm>
            <a:off x="4174808" y="2742724"/>
            <a:ext cx="295132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Multivariate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7315200" y="2623899"/>
            <a:ext cx="3329464" cy="47482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29" name="Text 27"/>
          <p:cNvSpPr/>
          <p:nvPr/>
        </p:nvSpPr>
        <p:spPr>
          <a:xfrm>
            <a:off x="7504271" y="2742724"/>
            <a:ext cx="295132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Improved vs Baseline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10644664" y="2623899"/>
            <a:ext cx="3329464" cy="47482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31" name="Text 29"/>
          <p:cNvSpPr/>
          <p:nvPr/>
        </p:nvSpPr>
        <p:spPr>
          <a:xfrm>
            <a:off x="10833735" y="2742724"/>
            <a:ext cx="2955131" cy="23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Improved vs Baseline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515183" y="3314819"/>
            <a:ext cx="6707386" cy="3235285"/>
          </a:xfrm>
          <a:prstGeom prst="roundRect">
            <a:avLst>
              <a:gd name="adj" fmla="val 4125"/>
            </a:avLst>
          </a:prstGeom>
          <a:solidFill>
            <a:srgbClr val="E7EEF9"/>
          </a:solidFill>
          <a:ln/>
        </p:spPr>
      </p:sp>
      <p:sp>
        <p:nvSpPr>
          <p:cNvPr id="33" name="Text 31"/>
          <p:cNvSpPr/>
          <p:nvPr/>
        </p:nvSpPr>
        <p:spPr>
          <a:xfrm>
            <a:off x="700445" y="3500080"/>
            <a:ext cx="2438638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Forecast Output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700445" y="3990142"/>
            <a:ext cx="633686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Horizon:</a:t>
            </a: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365 days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700445" y="4351496"/>
            <a:ext cx="633686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Granularity:</a:t>
            </a: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Daily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700445" y="4712851"/>
            <a:ext cx="633686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Output format (CSV):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700445" y="5074206"/>
            <a:ext cx="6336863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Date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Text 36"/>
          <p:cNvSpPr/>
          <p:nvPr/>
        </p:nvSpPr>
        <p:spPr>
          <a:xfrm>
            <a:off x="700445" y="5443180"/>
            <a:ext cx="6336863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Predicted_Steps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700445" y="5812155"/>
            <a:ext cx="6336863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Trend_Component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700445" y="6181130"/>
            <a:ext cx="6336863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Exogenous_Impact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Shape 39"/>
          <p:cNvSpPr/>
          <p:nvPr/>
        </p:nvSpPr>
        <p:spPr>
          <a:xfrm>
            <a:off x="7415451" y="3314819"/>
            <a:ext cx="6707386" cy="3235285"/>
          </a:xfrm>
          <a:prstGeom prst="roundRect">
            <a:avLst>
              <a:gd name="adj" fmla="val 4125"/>
            </a:avLst>
          </a:prstGeom>
          <a:solidFill>
            <a:srgbClr val="E7EEF9"/>
          </a:solidFill>
          <a:ln/>
        </p:spPr>
      </p:sp>
      <p:sp>
        <p:nvSpPr>
          <p:cNvPr id="42" name="Text 40"/>
          <p:cNvSpPr/>
          <p:nvPr/>
        </p:nvSpPr>
        <p:spPr>
          <a:xfrm>
            <a:off x="7600712" y="3500080"/>
            <a:ext cx="3536871" cy="365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Deliverables Submitted</a:t>
            </a:r>
            <a:endParaRPr lang="en-US" sz="23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Text 41"/>
          <p:cNvSpPr/>
          <p:nvPr/>
        </p:nvSpPr>
        <p:spPr>
          <a:xfrm>
            <a:off x="7600712" y="4051102"/>
            <a:ext cx="633686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✅</a:t>
            </a: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Google Colab notebook (end-to-end pipeline)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Text 42"/>
          <p:cNvSpPr/>
          <p:nvPr/>
        </p:nvSpPr>
        <p:spPr>
          <a:xfrm>
            <a:off x="7600712" y="4412456"/>
            <a:ext cx="633686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✅</a:t>
            </a: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365-day forecast CSV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 43"/>
          <p:cNvSpPr/>
          <p:nvPr/>
        </p:nvSpPr>
        <p:spPr>
          <a:xfrm>
            <a:off x="7600712" y="4773811"/>
            <a:ext cx="633686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✅</a:t>
            </a: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Supporting methodology document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Text 44"/>
          <p:cNvSpPr/>
          <p:nvPr/>
        </p:nvSpPr>
        <p:spPr>
          <a:xfrm>
            <a:off x="7600712" y="5135166"/>
            <a:ext cx="633686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✅</a:t>
            </a: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Scalability &amp; cloud-readiness document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Text 45"/>
          <p:cNvSpPr/>
          <p:nvPr/>
        </p:nvSpPr>
        <p:spPr>
          <a:xfrm>
            <a:off x="7600712" y="5496520"/>
            <a:ext cx="633686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✅</a:t>
            </a: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Presentation deck (this file)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 46"/>
          <p:cNvSpPr/>
          <p:nvPr/>
        </p:nvSpPr>
        <p:spPr>
          <a:xfrm>
            <a:off x="648653" y="6828115"/>
            <a:ext cx="2438638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Conclusion: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Text 47"/>
          <p:cNvSpPr/>
          <p:nvPr/>
        </p:nvSpPr>
        <p:spPr>
          <a:xfrm>
            <a:off x="648653" y="7410926"/>
            <a:ext cx="13333095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This solution demonstrates a production-ready, interpretable time-series forecasting pipeline tailored for healthcare activity data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1284" y="590312"/>
            <a:ext cx="10019586" cy="779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Problem Statement &amp; Objective</a:t>
            </a:r>
            <a:endParaRPr lang="en-US" sz="4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1284" y="1627346"/>
            <a:ext cx="4536519" cy="564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u="sng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Problem Statement</a:t>
            </a:r>
            <a:endParaRPr lang="en-US" sz="35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1284" y="2449830"/>
            <a:ext cx="13127831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Font typeface="+mj-lt"/>
              <a:buAutoNum type="arabicPeriod"/>
            </a:pP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Wearable devices generate high-frequency activity data, but raw step counts are </a:t>
            </a:r>
            <a:r>
              <a:rPr lang="en-US" sz="1350" b="1" dirty="0">
                <a:solidFill>
                  <a:srgbClr val="1A2D7A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noisy </a:t>
            </a: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and </a:t>
            </a:r>
            <a:r>
              <a:rPr lang="en-US" sz="1350" b="1" dirty="0">
                <a:solidFill>
                  <a:srgbClr val="1A2D7A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incomplete</a:t>
            </a: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.</a:t>
            </a:r>
            <a:endParaRPr lang="en-US" sz="1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1284" y="2853214"/>
            <a:ext cx="13127831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Font typeface="+mj-lt"/>
              <a:buAutoNum type="arabicPeriod" startAt="2"/>
            </a:pP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Clinical context (age, smoking status, therapy) is often ignored in </a:t>
            </a:r>
            <a:r>
              <a:rPr lang="en-US" sz="1350" b="1" dirty="0">
                <a:solidFill>
                  <a:srgbClr val="1A2D7A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traditional</a:t>
            </a: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time-series forecasting.</a:t>
            </a:r>
            <a:endParaRPr lang="en-US" sz="1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1284" y="3256598"/>
            <a:ext cx="13127831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Font typeface="+mj-lt"/>
              <a:buAutoNum type="arabicPeriod" startAt="3"/>
            </a:pP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Healthcare applications require</a:t>
            </a:r>
            <a:r>
              <a:rPr lang="en-US" sz="1350" b="1" dirty="0">
                <a:solidFill>
                  <a:srgbClr val="204C8E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accurate forecasts with explainability,</a:t>
            </a:r>
            <a:r>
              <a:rPr lang="en-US" sz="1350" dirty="0">
                <a:solidFill>
                  <a:srgbClr val="5E98F1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</a:t>
            </a: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not black-box predictions.</a:t>
            </a:r>
            <a:endParaRPr lang="en-US" sz="1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1284" y="3857506"/>
            <a:ext cx="4519374" cy="564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u="sng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Project Objective</a:t>
            </a:r>
            <a:endParaRPr lang="en-US" sz="35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1284" y="4679990"/>
            <a:ext cx="13127831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Forecast </a:t>
            </a:r>
            <a:r>
              <a:rPr lang="en-US" sz="13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daily step counts for the next 365 days</a:t>
            </a: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for a single patient.</a:t>
            </a:r>
            <a:endParaRPr lang="en-US" sz="1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1284" y="5083373"/>
            <a:ext cx="13127831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Build:</a:t>
            </a:r>
            <a:endParaRPr lang="en-US" sz="1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1284" y="5486757"/>
            <a:ext cx="13127831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150"/>
              </a:lnSpc>
              <a:buSzPct val="100000"/>
              <a:buFont typeface="+mj-lt"/>
              <a:buAutoNum type="arabicPeriod"/>
            </a:pPr>
            <a:r>
              <a:rPr lang="en-US" sz="13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Baseline univariate time-series model</a:t>
            </a: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using historical steps.</a:t>
            </a:r>
            <a:endParaRPr lang="en-US" sz="1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1284" y="5890141"/>
            <a:ext cx="13127831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150"/>
              </a:lnSpc>
              <a:buSzPct val="100000"/>
              <a:buFont typeface="+mj-lt"/>
              <a:buAutoNum type="arabicPeriod" startAt="2"/>
            </a:pPr>
            <a:r>
              <a:rPr lang="en-US" sz="13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Multivariate explainable ML model</a:t>
            </a: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incorporating clinical features.</a:t>
            </a:r>
            <a:endParaRPr lang="en-US" sz="1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1284" y="6293525"/>
            <a:ext cx="13127831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Ensure:</a:t>
            </a:r>
            <a:endParaRPr lang="en-US" sz="1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1284" y="6696908"/>
            <a:ext cx="1312783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Clean</a:t>
            </a: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, reproducible data pipeline</a:t>
            </a:r>
            <a:endParaRPr lang="en-US" sz="1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51284" y="7031593"/>
            <a:ext cx="1312783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Quantitative evaluation (</a:t>
            </a:r>
            <a:r>
              <a:rPr lang="en-US" sz="13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RMSE, MAE</a:t>
            </a: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)</a:t>
            </a:r>
            <a:endParaRPr lang="en-US" sz="1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51284" y="7366278"/>
            <a:ext cx="1312783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Transparent and interpretable predictions suitable for healthcare use.</a:t>
            </a:r>
            <a:endParaRPr lang="en-US" sz="1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98302"/>
            <a:ext cx="8824079" cy="934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350"/>
              </a:lnSpc>
              <a:buNone/>
            </a:pPr>
            <a:r>
              <a:rPr lang="en-US" sz="585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Data Pipeline Overview</a:t>
            </a:r>
            <a:endParaRPr lang="en-US" sz="58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610076" y="1941314"/>
            <a:ext cx="6602254" cy="5589865"/>
          </a:xfrm>
          <a:prstGeom prst="roundRect">
            <a:avLst>
              <a:gd name="adj" fmla="val 2651"/>
            </a:avLst>
          </a:prstGeom>
          <a:solidFill>
            <a:srgbClr val="E7EEF9"/>
          </a:solidFill>
          <a:ln/>
        </p:spPr>
      </p:sp>
      <p:sp>
        <p:nvSpPr>
          <p:cNvPr id="4" name="Text 2"/>
          <p:cNvSpPr/>
          <p:nvPr/>
        </p:nvSpPr>
        <p:spPr>
          <a:xfrm>
            <a:off x="815816" y="2147054"/>
            <a:ext cx="4333161" cy="541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Data Sources</a:t>
            </a:r>
            <a:endParaRPr lang="en-US" sz="3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15816" y="2894290"/>
            <a:ext cx="6190774" cy="1018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Time-Series Data (File A)</a:t>
            </a: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Wearable step-count events with timestamps (</a:t>
            </a:r>
            <a:r>
              <a:rPr lang="en-US" sz="160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start</a:t>
            </a: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, </a:t>
            </a:r>
            <a:r>
              <a:rPr lang="en-US" sz="160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end</a:t>
            </a: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, </a:t>
            </a:r>
            <a:r>
              <a:rPr lang="en-US" sz="160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count</a:t>
            </a: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)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15816" y="3984784"/>
            <a:ext cx="6190774" cy="987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Clinical Data (File B)</a:t>
            </a: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Patient-level attributes (age, smoking status, therapies, diagnoses)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815816" y="5178504"/>
            <a:ext cx="4458891" cy="541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Preprocessing Steps</a:t>
            </a:r>
            <a:endParaRPr lang="en-US" sz="3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815816" y="5925741"/>
            <a:ext cx="6190774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Converted all timestamps to </a:t>
            </a:r>
            <a:r>
              <a:rPr lang="en-US" sz="16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Python datetime objects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815816" y="6327100"/>
            <a:ext cx="6190774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Standardized timezone to </a:t>
            </a:r>
            <a:r>
              <a:rPr lang="en-US" sz="16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UTC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815816" y="6728460"/>
            <a:ext cx="6190774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Removed duplicate and malformed records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815816" y="7129820"/>
            <a:ext cx="6190774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Sorted events chronologically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425690" y="1941314"/>
            <a:ext cx="6602254" cy="5589865"/>
          </a:xfrm>
          <a:prstGeom prst="roundRect">
            <a:avLst>
              <a:gd name="adj" fmla="val 2651"/>
            </a:avLst>
          </a:prstGeom>
          <a:solidFill>
            <a:srgbClr val="E7EEF9"/>
          </a:solidFill>
          <a:ln/>
        </p:spPr>
      </p:sp>
      <p:sp>
        <p:nvSpPr>
          <p:cNvPr id="13" name="Text 11"/>
          <p:cNvSpPr/>
          <p:nvPr/>
        </p:nvSpPr>
        <p:spPr>
          <a:xfrm>
            <a:off x="7631430" y="2147054"/>
            <a:ext cx="4333161" cy="541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Daily Aggregation</a:t>
            </a:r>
            <a:endParaRPr lang="en-US" sz="3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631430" y="2894290"/>
            <a:ext cx="6190774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Aggregated raw step events into </a:t>
            </a:r>
            <a:r>
              <a:rPr lang="en-US" sz="16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Daily_Step_Count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631430" y="3295650"/>
            <a:ext cx="6190774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Ensured </a:t>
            </a:r>
            <a:r>
              <a:rPr lang="en-US" sz="16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continuous daily index</a:t>
            </a: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(filled missing days with zero activity)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631430" y="4026337"/>
            <a:ext cx="6190774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Produced a clean, gap-free daily time series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631430" y="4561403"/>
            <a:ext cx="4333161" cy="541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Pipeline Output</a:t>
            </a:r>
            <a:endParaRPr lang="en-US" sz="3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631430" y="5308640"/>
            <a:ext cx="6190774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One row per day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631430" y="5709999"/>
            <a:ext cx="6190774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Aligned temporal and clinical data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631430" y="6111359"/>
            <a:ext cx="6190774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Ready for feature engineering and modeling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7631430" y="6625828"/>
            <a:ext cx="6190774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38438"/>
            <a:ext cx="9709309" cy="641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Feature Engineering &amp; Clinical Fusion</a:t>
            </a: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617815" y="1772245"/>
            <a:ext cx="4334589" cy="2490073"/>
          </a:xfrm>
          <a:prstGeom prst="roundRect">
            <a:avLst>
              <a:gd name="adj" fmla="val 5638"/>
            </a:avLst>
          </a:prstGeom>
          <a:solidFill>
            <a:srgbClr val="E7EEF9"/>
          </a:solidFill>
          <a:ln/>
        </p:spPr>
      </p:sp>
      <p:sp>
        <p:nvSpPr>
          <p:cNvPr id="4" name="Text 2"/>
          <p:cNvSpPr/>
          <p:nvPr/>
        </p:nvSpPr>
        <p:spPr>
          <a:xfrm>
            <a:off x="812721" y="1967151"/>
            <a:ext cx="2722364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Time-Series Features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12721" y="2482691"/>
            <a:ext cx="3944779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Lag Features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12721" y="2862858"/>
            <a:ext cx="3944779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steps_t-1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: Previous day step count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812721" y="3250644"/>
            <a:ext cx="3944779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Captures short-term temporal dependency in activity patterns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154811" y="1772245"/>
            <a:ext cx="4334589" cy="2490073"/>
          </a:xfrm>
          <a:prstGeom prst="roundRect">
            <a:avLst>
              <a:gd name="adj" fmla="val 5638"/>
            </a:avLst>
          </a:prstGeom>
          <a:solidFill>
            <a:srgbClr val="E7EEF9"/>
          </a:solidFill>
          <a:ln/>
        </p:spPr>
      </p:sp>
      <p:sp>
        <p:nvSpPr>
          <p:cNvPr id="9" name="Text 7"/>
          <p:cNvSpPr/>
          <p:nvPr/>
        </p:nvSpPr>
        <p:spPr>
          <a:xfrm>
            <a:off x="5349716" y="1967151"/>
            <a:ext cx="2565678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Calendar Features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349716" y="2482691"/>
            <a:ext cx="3944779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Daily aggregation aligned on calendar date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349716" y="3174802"/>
            <a:ext cx="3944779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Enables downstream seasonal and trend modeling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9691807" y="1772245"/>
            <a:ext cx="4334589" cy="2490073"/>
          </a:xfrm>
          <a:prstGeom prst="roundRect">
            <a:avLst>
              <a:gd name="adj" fmla="val 5638"/>
            </a:avLst>
          </a:prstGeom>
          <a:solidFill>
            <a:srgbClr val="E7EEF9"/>
          </a:solidFill>
          <a:ln/>
        </p:spPr>
      </p:sp>
      <p:sp>
        <p:nvSpPr>
          <p:cNvPr id="13" name="Text 11"/>
          <p:cNvSpPr/>
          <p:nvPr/>
        </p:nvSpPr>
        <p:spPr>
          <a:xfrm>
            <a:off x="9886712" y="1967151"/>
            <a:ext cx="2955727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Clinical Feature Fusion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886712" y="2482691"/>
            <a:ext cx="3944779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Age: 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Derived from birth year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9886712" y="2862858"/>
            <a:ext cx="3944779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Smoking Status: 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Binary indicator (</a:t>
            </a:r>
            <a:r>
              <a:rPr lang="en-US" sz="150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is_smoker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)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9886712" y="3562588"/>
            <a:ext cx="3944779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Therapy Exposure: 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Binary indicator (</a:t>
            </a:r>
            <a:r>
              <a:rPr lang="en-US" sz="150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is_on_therapy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)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617815" y="4481632"/>
            <a:ext cx="6599992" cy="2909411"/>
          </a:xfrm>
          <a:prstGeom prst="roundRect">
            <a:avLst>
              <a:gd name="adj" fmla="val 4826"/>
            </a:avLst>
          </a:prstGeom>
          <a:solidFill>
            <a:srgbClr val="F2F2F2"/>
          </a:solidFill>
          <a:ln/>
        </p:spPr>
      </p:sp>
      <p:sp>
        <p:nvSpPr>
          <p:cNvPr id="18" name="Text 16"/>
          <p:cNvSpPr/>
          <p:nvPr/>
        </p:nvSpPr>
        <p:spPr>
          <a:xfrm>
            <a:off x="812721" y="4676537"/>
            <a:ext cx="3078837" cy="384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Design Decision 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812721" y="5256252"/>
            <a:ext cx="6210181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Clinical records lacked reliable event-level timestamps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812721" y="5636419"/>
            <a:ext cx="6210181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Therefore, </a:t>
            </a: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static snapshot-based fusion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was used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812721" y="6016585"/>
            <a:ext cx="6210181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Prevents incorrect temporal assumptions or data leakage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1105138" y="6547842"/>
            <a:ext cx="5917763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i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This approach prioritizes data integrity over artificial feature inflation.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812721" y="6547842"/>
            <a:ext cx="22860" cy="623887"/>
          </a:xfrm>
          <a:prstGeom prst="rect">
            <a:avLst/>
          </a:prstGeom>
          <a:solidFill>
            <a:srgbClr val="1A2D7A"/>
          </a:solidFill>
          <a:ln/>
        </p:spPr>
      </p:sp>
      <p:sp>
        <p:nvSpPr>
          <p:cNvPr id="24" name="Shape 22"/>
          <p:cNvSpPr/>
          <p:nvPr/>
        </p:nvSpPr>
        <p:spPr>
          <a:xfrm>
            <a:off x="7420213" y="4481632"/>
            <a:ext cx="6599992" cy="2909411"/>
          </a:xfrm>
          <a:prstGeom prst="roundRect">
            <a:avLst>
              <a:gd name="adj" fmla="val 4826"/>
            </a:avLst>
          </a:prstGeom>
          <a:solidFill>
            <a:srgbClr val="F2F2F2"/>
          </a:solidFill>
          <a:ln/>
        </p:spPr>
      </p:sp>
      <p:sp>
        <p:nvSpPr>
          <p:cNvPr id="25" name="Text 23"/>
          <p:cNvSpPr/>
          <p:nvPr/>
        </p:nvSpPr>
        <p:spPr>
          <a:xfrm>
            <a:off x="7615118" y="4676537"/>
            <a:ext cx="3078837" cy="384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Pipeline Output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615118" y="5256252"/>
            <a:ext cx="6210181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Each day contains: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7615118" y="5743575"/>
            <a:ext cx="6210181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highlight>
                  <a:srgbClr val="E5E5E5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daily_steps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7615118" y="6131362"/>
            <a:ext cx="6210181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highlight>
                  <a:srgbClr val="E5E5E5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steps_t-1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7615118" y="6519148"/>
            <a:ext cx="6210181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highlight>
                  <a:srgbClr val="E5E5E5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age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, </a:t>
            </a:r>
            <a:r>
              <a:rPr lang="en-US" sz="1500" dirty="0">
                <a:solidFill>
                  <a:srgbClr val="3B3535"/>
                </a:solidFill>
                <a:highlight>
                  <a:srgbClr val="E5E5E5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is_smoker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, </a:t>
            </a:r>
            <a:r>
              <a:rPr lang="en-US" sz="1500" dirty="0">
                <a:solidFill>
                  <a:srgbClr val="3B3535"/>
                </a:solidFill>
                <a:highlight>
                  <a:srgbClr val="E5E5E5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is_on_therapy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595" y="595193"/>
            <a:ext cx="13115211" cy="1281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Baseline Model: Univariate Time-Series Forecasting </a:t>
            </a: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7595" y="1954649"/>
            <a:ext cx="2957751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Model Choice: </a:t>
            </a:r>
            <a:r>
              <a:rPr lang="en-US" sz="2000" b="1" i="1" dirty="0">
                <a:solidFill>
                  <a:srgbClr val="1A2D7A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Prophet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617339" y="2567226"/>
            <a:ext cx="6600468" cy="3464600"/>
          </a:xfrm>
          <a:prstGeom prst="roundRect">
            <a:avLst>
              <a:gd name="adj" fmla="val 4049"/>
            </a:avLst>
          </a:prstGeom>
          <a:solidFill>
            <a:srgbClr val="E7EEF9"/>
          </a:solidFill>
          <a:ln/>
        </p:spPr>
      </p:sp>
      <p:sp>
        <p:nvSpPr>
          <p:cNvPr id="5" name="Text 3"/>
          <p:cNvSpPr/>
          <p:nvPr/>
        </p:nvSpPr>
        <p:spPr>
          <a:xfrm>
            <a:off x="812125" y="2762012"/>
            <a:ext cx="2563297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Model Inputs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12125" y="3277195"/>
            <a:ext cx="6210895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ds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→ Date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812125" y="3664506"/>
            <a:ext cx="6210895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y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→ Daily step count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104305" y="4202787"/>
            <a:ext cx="591871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No clinical or exogenous features used in this model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812125" y="4202787"/>
            <a:ext cx="22860" cy="311587"/>
          </a:xfrm>
          <a:prstGeom prst="rect">
            <a:avLst/>
          </a:prstGeom>
          <a:solidFill>
            <a:srgbClr val="1A2D7A"/>
          </a:solidFill>
          <a:ln/>
        </p:spPr>
      </p:sp>
      <p:sp>
        <p:nvSpPr>
          <p:cNvPr id="10" name="Text 8"/>
          <p:cNvSpPr/>
          <p:nvPr/>
        </p:nvSpPr>
        <p:spPr>
          <a:xfrm>
            <a:off x="812125" y="4733449"/>
            <a:ext cx="2563297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Training Strategy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812125" y="5248632"/>
            <a:ext cx="6210895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Model trained on historical daily step counts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812125" y="5628323"/>
            <a:ext cx="6210895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Future dataframe generated for </a:t>
            </a: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365-day horizon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7420213" y="2567226"/>
            <a:ext cx="6600468" cy="3464600"/>
          </a:xfrm>
          <a:prstGeom prst="roundRect">
            <a:avLst>
              <a:gd name="adj" fmla="val 4049"/>
            </a:avLst>
          </a:prstGeom>
          <a:solidFill>
            <a:srgbClr val="E7EEF9"/>
          </a:solidFill>
          <a:ln/>
        </p:spPr>
      </p:sp>
      <p:sp>
        <p:nvSpPr>
          <p:cNvPr id="14" name="Text 12"/>
          <p:cNvSpPr/>
          <p:nvPr/>
        </p:nvSpPr>
        <p:spPr>
          <a:xfrm>
            <a:off x="7614999" y="2762012"/>
            <a:ext cx="2563297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Validation Setup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614999" y="3277195"/>
            <a:ext cx="6210895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Hold-out validation window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used on recent history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614999" y="3656886"/>
            <a:ext cx="6210895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Metrics computed on unseen test data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614999" y="4163258"/>
            <a:ext cx="2563297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Evaluation Metrics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614999" y="4678442"/>
            <a:ext cx="6210895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RMSE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— penalizes large forecast errors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614999" y="5058132"/>
            <a:ext cx="6210895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MAE</a:t>
            </a: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— average absolute deviation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614999" y="5544979"/>
            <a:ext cx="6210895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(Used as baseline comparison for Model 2)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757595" y="6324005"/>
            <a:ext cx="2563297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u="sng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Outputs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57595" y="6936581"/>
            <a:ext cx="13115211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Daily forecasts for next 365 days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757595" y="7316272"/>
            <a:ext cx="1311521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Decomposition into </a:t>
            </a: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trends, weekly / yearly seasonality, overall prediction (</a:t>
            </a:r>
            <a:r>
              <a:rPr lang="en-US" sz="1500" dirty="0">
                <a:solidFill>
                  <a:srgbClr val="3B3535"/>
                </a:solidFill>
                <a:highlight>
                  <a:srgbClr val="F2EDED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yhat</a:t>
            </a:r>
            <a:r>
              <a:rPr lang="en-US" sz="15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)</a:t>
            </a:r>
            <a:endParaRPr lang="en-US" sz="15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66643"/>
            <a:ext cx="9443680" cy="605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Baseline Model Results &amp; Performance</a:t>
            </a:r>
            <a:endParaRPr lang="en-US" sz="3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1445895"/>
            <a:ext cx="4519255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u="sng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Performance Metrics(Prophet)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58309" y="2085499"/>
            <a:ext cx="13113782" cy="1681401"/>
          </a:xfrm>
          <a:prstGeom prst="roundRect">
            <a:avLst>
              <a:gd name="adj" fmla="val 46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5929" y="2093119"/>
            <a:ext cx="13098542" cy="6043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65929" y="2093119"/>
            <a:ext cx="6549271" cy="604361"/>
          </a:xfrm>
          <a:prstGeom prst="roundRect">
            <a:avLst>
              <a:gd name="adj" fmla="val 12798"/>
            </a:avLst>
          </a:prstGeom>
          <a:solidFill>
            <a:srgbClr val="1F1E1E"/>
          </a:solidFill>
          <a:ln/>
        </p:spPr>
      </p:sp>
      <p:sp>
        <p:nvSpPr>
          <p:cNvPr id="7" name="Text 5"/>
          <p:cNvSpPr/>
          <p:nvPr/>
        </p:nvSpPr>
        <p:spPr>
          <a:xfrm>
            <a:off x="950000" y="2211229"/>
            <a:ext cx="6177320" cy="368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Metric</a:t>
            </a:r>
            <a:endParaRPr lang="en-US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7315200" y="2093119"/>
            <a:ext cx="6549271" cy="604361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9" name="Text 7"/>
          <p:cNvSpPr/>
          <p:nvPr/>
        </p:nvSpPr>
        <p:spPr>
          <a:xfrm>
            <a:off x="7503081" y="2211229"/>
            <a:ext cx="61773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Value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65929" y="2697480"/>
            <a:ext cx="13098542" cy="53090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765929" y="2697480"/>
            <a:ext cx="6549271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12" name="Text 10"/>
          <p:cNvSpPr/>
          <p:nvPr/>
        </p:nvSpPr>
        <p:spPr>
          <a:xfrm>
            <a:off x="950000" y="2815590"/>
            <a:ext cx="61773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RMSE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7315200" y="2697480"/>
            <a:ext cx="6549271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14" name="Text 12"/>
          <p:cNvSpPr/>
          <p:nvPr/>
        </p:nvSpPr>
        <p:spPr>
          <a:xfrm>
            <a:off x="7503081" y="2815590"/>
            <a:ext cx="61773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~11,476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65929" y="3228380"/>
            <a:ext cx="13098542" cy="53090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65929" y="3228380"/>
            <a:ext cx="6549271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17" name="Text 15"/>
          <p:cNvSpPr/>
          <p:nvPr/>
        </p:nvSpPr>
        <p:spPr>
          <a:xfrm>
            <a:off x="950000" y="3346490"/>
            <a:ext cx="61773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MAE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7315200" y="3228380"/>
            <a:ext cx="6549271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19" name="Text 17"/>
          <p:cNvSpPr/>
          <p:nvPr/>
        </p:nvSpPr>
        <p:spPr>
          <a:xfrm>
            <a:off x="7503081" y="3346490"/>
            <a:ext cx="61773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~8,698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625673" y="3974068"/>
            <a:ext cx="6597491" cy="3488769"/>
          </a:xfrm>
          <a:prstGeom prst="roundRect">
            <a:avLst>
              <a:gd name="adj" fmla="val 3801"/>
            </a:avLst>
          </a:prstGeom>
          <a:solidFill>
            <a:srgbClr val="E7EEF9"/>
          </a:solidFill>
          <a:ln/>
        </p:spPr>
      </p:sp>
      <p:sp>
        <p:nvSpPr>
          <p:cNvPr id="21" name="Text 19"/>
          <p:cNvSpPr/>
          <p:nvPr/>
        </p:nvSpPr>
        <p:spPr>
          <a:xfrm>
            <a:off x="809744" y="4158139"/>
            <a:ext cx="2907744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Observed Behavior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809744" y="4705588"/>
            <a:ext cx="622935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Captures long-term </a:t>
            </a: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trend, </a:t>
            </a: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weekly and yearly seasonality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809744" y="5064681"/>
            <a:ext cx="622935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Struggles with: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809744" y="5423773"/>
            <a:ext cx="622935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Sudden activity drops or spikes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809744" y="5782866"/>
            <a:ext cx="622935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Health-related behavior changes (not modeled here)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7414855" y="3974068"/>
            <a:ext cx="6597491" cy="3488769"/>
          </a:xfrm>
          <a:prstGeom prst="roundRect">
            <a:avLst>
              <a:gd name="adj" fmla="val 3801"/>
            </a:avLst>
          </a:prstGeom>
          <a:solidFill>
            <a:srgbClr val="E7EEF9"/>
          </a:solidFill>
          <a:ln/>
        </p:spPr>
      </p:sp>
      <p:sp>
        <p:nvSpPr>
          <p:cNvPr id="27" name="Text 25"/>
          <p:cNvSpPr/>
          <p:nvPr/>
        </p:nvSpPr>
        <p:spPr>
          <a:xfrm>
            <a:off x="7598926" y="4158139"/>
            <a:ext cx="3585567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Forecast Characteristics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7598926" y="4705588"/>
            <a:ext cx="622935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Smooth predictions driven by historical patterns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7598926" y="5064681"/>
            <a:ext cx="6229350" cy="589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No awareness of </a:t>
            </a: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therapy status, smoking behavior, clinical events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7598926" y="5838111"/>
            <a:ext cx="3419237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Limitations of Baseline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Text 29"/>
          <p:cNvSpPr/>
          <p:nvPr/>
        </p:nvSpPr>
        <p:spPr>
          <a:xfrm>
            <a:off x="7598926" y="6385560"/>
            <a:ext cx="622935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Assumes activity depends </a:t>
            </a: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only on past steps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7598926" y="6744653"/>
            <a:ext cx="622935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Cannot model patient-specific health context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7598926" y="7103745"/>
            <a:ext cx="622935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Motivates the need for </a:t>
            </a: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multivariate modeling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8309" y="745093"/>
            <a:ext cx="10297001" cy="605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Multivariate Model: Feature Set &amp; Training</a:t>
            </a:r>
            <a:endParaRPr lang="en-US" sz="3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8309" y="1626989"/>
            <a:ext cx="13113782" cy="368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Model Choice: </a:t>
            </a:r>
            <a:r>
              <a:rPr lang="en-US" sz="1800" b="1" i="1" dirty="0">
                <a:solidFill>
                  <a:srgbClr val="1A2D7A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Explainable Boosting Machine (EBM)</a:t>
            </a:r>
            <a:endParaRPr lang="en-US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8309" y="2271355"/>
            <a:ext cx="2907744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Input Feature Set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25673" y="2910959"/>
            <a:ext cx="6597491" cy="1771055"/>
          </a:xfrm>
          <a:prstGeom prst="roundRect">
            <a:avLst>
              <a:gd name="adj" fmla="val 7487"/>
            </a:avLst>
          </a:prstGeom>
          <a:solidFill>
            <a:srgbClr val="E7EEF9"/>
          </a:solidFill>
          <a:ln/>
        </p:spPr>
      </p:sp>
      <p:sp>
        <p:nvSpPr>
          <p:cNvPr id="8" name="Text 5"/>
          <p:cNvSpPr/>
          <p:nvPr/>
        </p:nvSpPr>
        <p:spPr>
          <a:xfrm>
            <a:off x="809744" y="3095030"/>
            <a:ext cx="2613422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Time-Series Features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09744" y="3581876"/>
            <a:ext cx="6229350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steps_t-1</a:t>
            </a: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(previous day steps)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09744" y="3948589"/>
            <a:ext cx="622935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Calendar alignment via daily indexing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414855" y="2910959"/>
            <a:ext cx="6597491" cy="1771055"/>
          </a:xfrm>
          <a:prstGeom prst="roundRect">
            <a:avLst>
              <a:gd name="adj" fmla="val 7487"/>
            </a:avLst>
          </a:prstGeom>
          <a:solidFill>
            <a:srgbClr val="E7EEF9"/>
          </a:solidFill>
          <a:ln/>
        </p:spPr>
      </p:sp>
      <p:sp>
        <p:nvSpPr>
          <p:cNvPr id="12" name="Text 9"/>
          <p:cNvSpPr/>
          <p:nvPr/>
        </p:nvSpPr>
        <p:spPr>
          <a:xfrm>
            <a:off x="7598926" y="3095030"/>
            <a:ext cx="3024307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Clinical Features (Static)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598926" y="3581876"/>
            <a:ext cx="6229350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age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598926" y="3948589"/>
            <a:ext cx="6229350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is_smoker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598926" y="4315301"/>
            <a:ext cx="6229350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highlight>
                  <a:srgbClr val="DAE1EC"/>
                </a:highlight>
                <a:latin typeface="Segoe UI" panose="020B0502040204020203" pitchFamily="34" charset="0"/>
                <a:ea typeface="Consolas" pitchFamily="34" charset="-122"/>
                <a:cs typeface="Segoe UI" panose="020B0502040204020203" pitchFamily="34" charset="0"/>
              </a:rPr>
              <a:t>is_on_therapy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58309" y="4889182"/>
            <a:ext cx="13113782" cy="368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Target Variable: </a:t>
            </a:r>
            <a:r>
              <a:rPr lang="en-US" sz="1800" b="1" dirty="0">
                <a:solidFill>
                  <a:srgbClr val="1A2D7A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Daily Step Count</a:t>
            </a:r>
            <a:endParaRPr lang="en-US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58309" y="5533549"/>
            <a:ext cx="274308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Training Methodology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758309" y="6112550"/>
            <a:ext cx="1311378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Dataset split using </a:t>
            </a: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temporal ordering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58309" y="6471642"/>
            <a:ext cx="1311378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Early data → training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758309" y="6830735"/>
            <a:ext cx="1311378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Recent data → validation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758309" y="7189827"/>
            <a:ext cx="1311378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Model trained using squared loss objective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07576"/>
            <a:ext cx="7956471" cy="605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Model Performance Comparison</a:t>
            </a:r>
            <a:endParaRPr lang="en-US" sz="3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1286828"/>
            <a:ext cx="2907744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Evaluation Setup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2092166"/>
            <a:ext cx="63322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Validation Strategy: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8309" y="2451259"/>
            <a:ext cx="63322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Temporal hold-out split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8309" y="2810351"/>
            <a:ext cx="63322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Last ~20% of days used as test set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47491" y="2092166"/>
            <a:ext cx="63322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Metrics Used: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47491" y="2451259"/>
            <a:ext cx="63322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RMSE (Root Mean Squared Error)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47491" y="2810351"/>
            <a:ext cx="63322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MAE (Mean Absolute Error)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8309" y="3445669"/>
            <a:ext cx="3111103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Performance Metrics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58309" y="4085273"/>
            <a:ext cx="13113782" cy="1607939"/>
          </a:xfrm>
          <a:prstGeom prst="roundRect">
            <a:avLst>
              <a:gd name="adj" fmla="val 481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5929" y="4092893"/>
            <a:ext cx="13097232" cy="53090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767239" y="4092893"/>
            <a:ext cx="4365308" cy="530900"/>
          </a:xfrm>
          <a:prstGeom prst="roundRect">
            <a:avLst>
              <a:gd name="adj" fmla="val 14569"/>
            </a:avLst>
          </a:prstGeom>
          <a:solidFill>
            <a:srgbClr val="1F1E1E"/>
          </a:solidFill>
          <a:ln/>
        </p:spPr>
      </p:sp>
      <p:sp>
        <p:nvSpPr>
          <p:cNvPr id="14" name="Text 12"/>
          <p:cNvSpPr/>
          <p:nvPr/>
        </p:nvSpPr>
        <p:spPr>
          <a:xfrm>
            <a:off x="951309" y="4211003"/>
            <a:ext cx="399335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Model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5132546" y="4092893"/>
            <a:ext cx="4365308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16" name="Text 14"/>
          <p:cNvSpPr/>
          <p:nvPr/>
        </p:nvSpPr>
        <p:spPr>
          <a:xfrm>
            <a:off x="5320427" y="4211003"/>
            <a:ext cx="398954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RMSE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9497854" y="4092893"/>
            <a:ext cx="4365308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18" name="Text 16"/>
          <p:cNvSpPr/>
          <p:nvPr/>
        </p:nvSpPr>
        <p:spPr>
          <a:xfrm>
            <a:off x="9685734" y="4211003"/>
            <a:ext cx="399335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MAE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65929" y="4623792"/>
            <a:ext cx="13097232" cy="53090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767239" y="4623792"/>
            <a:ext cx="4365308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21" name="Text 19"/>
          <p:cNvSpPr/>
          <p:nvPr/>
        </p:nvSpPr>
        <p:spPr>
          <a:xfrm>
            <a:off x="951309" y="4741902"/>
            <a:ext cx="399335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Model 1: Prophet (Univariate)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5132546" y="4623792"/>
            <a:ext cx="4365308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23" name="Text 21"/>
          <p:cNvSpPr/>
          <p:nvPr/>
        </p:nvSpPr>
        <p:spPr>
          <a:xfrm>
            <a:off x="5320427" y="4741902"/>
            <a:ext cx="398954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~11,476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9497854" y="4623792"/>
            <a:ext cx="4365308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25" name="Text 23"/>
          <p:cNvSpPr/>
          <p:nvPr/>
        </p:nvSpPr>
        <p:spPr>
          <a:xfrm>
            <a:off x="9685734" y="4741902"/>
            <a:ext cx="399335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~8,698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765929" y="5154692"/>
            <a:ext cx="13097232" cy="53090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767239" y="5154692"/>
            <a:ext cx="4365308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28" name="Text 26"/>
          <p:cNvSpPr/>
          <p:nvPr/>
        </p:nvSpPr>
        <p:spPr>
          <a:xfrm>
            <a:off x="951309" y="5272802"/>
            <a:ext cx="399335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Model 2: EBM (Multivariate)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5132546" y="5154692"/>
            <a:ext cx="4365308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30" name="Text 28"/>
          <p:cNvSpPr/>
          <p:nvPr/>
        </p:nvSpPr>
        <p:spPr>
          <a:xfrm>
            <a:off x="5320427" y="5272802"/>
            <a:ext cx="398954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~7,646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9497854" y="5154692"/>
            <a:ext cx="4365308" cy="530900"/>
          </a:xfrm>
          <a:prstGeom prst="rect">
            <a:avLst/>
          </a:prstGeom>
          <a:solidFill>
            <a:srgbClr val="1F1E1E"/>
          </a:solidFill>
          <a:ln/>
        </p:spPr>
      </p:sp>
      <p:sp>
        <p:nvSpPr>
          <p:cNvPr id="32" name="Text 30"/>
          <p:cNvSpPr/>
          <p:nvPr/>
        </p:nvSpPr>
        <p:spPr>
          <a:xfrm>
            <a:off x="9685734" y="5272802"/>
            <a:ext cx="399335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~5,544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758309" y="5969437"/>
            <a:ext cx="2907744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Observations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758309" y="6609040"/>
            <a:ext cx="1311378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EBM significantly reduces </a:t>
            </a: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error magnitude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758309" y="6968133"/>
            <a:ext cx="1311378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Incorporating </a:t>
            </a: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clinical features improves accuracy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758309" y="7327225"/>
            <a:ext cx="1311378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Multivariate model captures variability not explained by trend alone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16863"/>
            <a:ext cx="7181612" cy="498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1F1E1E"/>
                </a:solidFill>
                <a:latin typeface="Segoe UI" panose="020B0502040204020203" pitchFamily="34" charset="0"/>
                <a:ea typeface="Alexandria Semi Bold" pitchFamily="34" charset="-122"/>
                <a:cs typeface="Segoe UI" panose="020B0502040204020203" pitchFamily="34" charset="0"/>
              </a:rPr>
              <a:t>Model Explainability (EBM Insights)</a:t>
            </a:r>
            <a:endParaRPr lang="en-US" sz="31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1418987"/>
            <a:ext cx="1311378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1A2D7A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Why Explainability Matters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1892856"/>
            <a:ext cx="13113782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Healthcare forecasting requires </a:t>
            </a: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transparent and interpretable models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8309" y="2188488"/>
            <a:ext cx="13113782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Stakeholders must understand </a:t>
            </a: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why</a:t>
            </a: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predictions change, not just the output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8309" y="2601754"/>
            <a:ext cx="1311378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1A2D7A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Explainability Method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8309" y="3075623"/>
            <a:ext cx="13113782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Model:</a:t>
            </a: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Explainable Boosting Machine (EBM)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8309" y="3371255"/>
            <a:ext cx="13113782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Technique Used: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8309" y="3666887"/>
            <a:ext cx="13113782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Global feature importance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8309" y="3962519"/>
            <a:ext cx="13113782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Additive feature contribution analysis (interpretml)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649010" y="4375785"/>
            <a:ext cx="6590467" cy="3236833"/>
          </a:xfrm>
          <a:prstGeom prst="roundRect">
            <a:avLst>
              <a:gd name="adj" fmla="val 3374"/>
            </a:avLst>
          </a:prstGeom>
          <a:solidFill>
            <a:srgbClr val="E7EEF9"/>
          </a:solidFill>
          <a:ln/>
        </p:spPr>
      </p:sp>
      <p:sp>
        <p:nvSpPr>
          <p:cNvPr id="12" name="Text 10"/>
          <p:cNvSpPr/>
          <p:nvPr/>
        </p:nvSpPr>
        <p:spPr>
          <a:xfrm>
            <a:off x="800576" y="4512231"/>
            <a:ext cx="6287333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Key Feature Impacts (Global)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00576" y="4951928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Lag Feature (steps_t-1):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800576" y="5247561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Strongest positive predictor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800576" y="5543193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Recent activity strongly influences next-day steps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800576" y="5838825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Age: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800576" y="6134457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Higher age → gradual decrease in predicted activity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800576" y="6430089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Therapy Status: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800576" y="6725722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Active therapy associated with reduced step counts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800576" y="7021354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Smoking Status: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800576" y="7316986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Minor but consistent negative impact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7398544" y="4375785"/>
            <a:ext cx="6590467" cy="3236833"/>
          </a:xfrm>
          <a:prstGeom prst="roundRect">
            <a:avLst>
              <a:gd name="adj" fmla="val 3374"/>
            </a:avLst>
          </a:prstGeom>
          <a:solidFill>
            <a:srgbClr val="E7EEF9"/>
          </a:solidFill>
          <a:ln/>
        </p:spPr>
      </p:sp>
      <p:sp>
        <p:nvSpPr>
          <p:cNvPr id="23" name="Text 21"/>
          <p:cNvSpPr/>
          <p:nvPr/>
        </p:nvSpPr>
        <p:spPr>
          <a:xfrm>
            <a:off x="7550110" y="4512231"/>
            <a:ext cx="6287333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Interpretation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7550110" y="4951928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EBM provides </a:t>
            </a: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human-readable, monotonic effects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7550110" y="5247561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Clinical variables modify baseline activity trends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550110" y="5543193"/>
            <a:ext cx="6287333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Model behavior aligns with </a:t>
            </a: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medical and behavioral intuition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7550110" y="5922288"/>
            <a:ext cx="6287333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Takeaway</a:t>
            </a:r>
            <a:endParaRPr lang="en-US" sz="1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7777520" y="6396157"/>
            <a:ext cx="6059924" cy="485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EBM enables both </a:t>
            </a: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accurate prediction</a:t>
            </a: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 and </a:t>
            </a:r>
            <a:r>
              <a:rPr lang="en-US" sz="1150" b="1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transparent clinical interpretation</a:t>
            </a:r>
            <a:r>
              <a:rPr lang="en-US" sz="1150" dirty="0">
                <a:solidFill>
                  <a:srgbClr val="3B3535"/>
                </a:solidFill>
                <a:latin typeface="Segoe UI" panose="020B0502040204020203" pitchFamily="34" charset="0"/>
                <a:ea typeface="Sora Light" pitchFamily="34" charset="-122"/>
                <a:cs typeface="Segoe UI" panose="020B0502040204020203" pitchFamily="34" charset="0"/>
              </a:rPr>
              <a:t>, making it suitable for healthcare applications.</a:t>
            </a:r>
            <a:endParaRPr lang="en-US" sz="1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7550110" y="6396157"/>
            <a:ext cx="15240" cy="485299"/>
          </a:xfrm>
          <a:prstGeom prst="rect">
            <a:avLst/>
          </a:prstGeom>
          <a:solidFill>
            <a:srgbClr val="1A2D7A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996</Words>
  <Application>Microsoft Office PowerPoint</Application>
  <PresentationFormat>Custom</PresentationFormat>
  <Paragraphs>202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Segoe UI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Sakshi</dc:creator>
  <cp:lastModifiedBy>Sakshi Gharat</cp:lastModifiedBy>
  <cp:revision>3</cp:revision>
  <dcterms:created xsi:type="dcterms:W3CDTF">2025-12-13T21:10:49Z</dcterms:created>
  <dcterms:modified xsi:type="dcterms:W3CDTF">2025-12-13T21:56:04Z</dcterms:modified>
</cp:coreProperties>
</file>